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15"/>
  </p:notesMasterIdLst>
  <p:sldIdLst>
    <p:sldId id="355" r:id="rId5"/>
    <p:sldId id="371" r:id="rId6"/>
    <p:sldId id="335" r:id="rId7"/>
    <p:sldId id="343" r:id="rId8"/>
    <p:sldId id="373" r:id="rId9"/>
    <p:sldId id="372" r:id="rId10"/>
    <p:sldId id="365" r:id="rId11"/>
    <p:sldId id="370" r:id="rId12"/>
    <p:sldId id="369" r:id="rId13"/>
    <p:sldId id="331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1pPr>
    <a:lvl2pPr marL="0" marR="0" indent="2286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2pPr>
    <a:lvl3pPr marL="0" marR="0" indent="4572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3pPr>
    <a:lvl4pPr marL="0" marR="0" indent="6858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4pPr>
    <a:lvl5pPr marL="0" marR="0" indent="9144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5pPr>
    <a:lvl6pPr marL="0" marR="0" indent="11430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6pPr>
    <a:lvl7pPr marL="0" marR="0" indent="13716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7pPr>
    <a:lvl8pPr marL="0" marR="0" indent="16002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8pPr>
    <a:lvl9pPr marL="0" marR="0" indent="18288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266"/>
    <a:srgbClr val="E6695E"/>
    <a:srgbClr val="5BC6C7"/>
    <a:srgbClr val="B7A0F8"/>
    <a:srgbClr val="A296C9"/>
    <a:srgbClr val="FFFFFF"/>
    <a:srgbClr val="F7FAFC"/>
    <a:srgbClr val="0B4E6A"/>
    <a:srgbClr val="000000"/>
    <a:srgbClr val="4F57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F2C5DF-4B2D-402D-AFA1-F847BE54D905}" v="185" dt="2022-04-15T07:18:31.831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53" d="100"/>
          <a:sy n="53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diegene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Disney land simulator </a:t>
            </a:r>
            <a:r>
              <a:rPr lang="en-US" dirty="0" err="1"/>
              <a:t>wouden</a:t>
            </a:r>
            <a:r>
              <a:rPr lang="en-US" dirty="0"/>
              <a:t>.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56686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leapforward.be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mailto:nicola.nauwynck@hyperion.be?subject=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ction title"/>
          <p:cNvSpPr txBox="1">
            <a:spLocks noGrp="1"/>
          </p:cNvSpPr>
          <p:nvPr>
            <p:ph type="body" sz="quarter" idx="13"/>
          </p:nvPr>
        </p:nvSpPr>
        <p:spPr>
          <a:xfrm>
            <a:off x="8455100" y="5524769"/>
            <a:ext cx="7473799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solidFill>
                  <a:srgbClr val="FFFFFF"/>
                </a:solidFill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Section title</a:t>
            </a:r>
          </a:p>
        </p:txBody>
      </p:sp>
      <p:sp>
        <p:nvSpPr>
          <p:cNvPr id="13" name="Additional note"/>
          <p:cNvSpPr txBox="1">
            <a:spLocks noGrp="1"/>
          </p:cNvSpPr>
          <p:nvPr>
            <p:ph type="body" sz="quarter" idx="14"/>
          </p:nvPr>
        </p:nvSpPr>
        <p:spPr>
          <a:xfrm>
            <a:off x="10808766" y="7607030"/>
            <a:ext cx="2766468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Light"/>
                <a:ea typeface="Nudista Light"/>
                <a:cs typeface="Nudista Light"/>
                <a:sym typeface="Nudista Light"/>
              </a:defRPr>
            </a:lvl1pPr>
          </a:lstStyle>
          <a:p>
            <a:r>
              <a:t>Additional note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gani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hyperion-organigram.jpg" descr="hyperion-organigra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8163" y="-275590"/>
            <a:ext cx="25940326" cy="1426718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Image"/>
          <p:cNvSpPr>
            <a:spLocks noGrp="1"/>
          </p:cNvSpPr>
          <p:nvPr>
            <p:ph type="pic" idx="13"/>
          </p:nvPr>
        </p:nvSpPr>
        <p:spPr>
          <a:xfrm>
            <a:off x="-108126" y="-1327734"/>
            <a:ext cx="24600252" cy="16371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672" y="12669942"/>
            <a:ext cx="304801" cy="38101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image legend"/>
          <p:cNvSpPr txBox="1"/>
          <p:nvPr/>
        </p:nvSpPr>
        <p:spPr>
          <a:xfrm>
            <a:off x="1680812" y="12396892"/>
            <a:ext cx="1019772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00000"/>
              </a:lnSpc>
              <a:defRPr sz="3200">
                <a:solidFill>
                  <a:srgbClr val="FFFFFF"/>
                </a:solidFill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image legend</a:t>
            </a:r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Image"/>
          <p:cNvSpPr>
            <a:spLocks noGrp="1"/>
          </p:cNvSpPr>
          <p:nvPr>
            <p:ph type="pic" idx="13"/>
          </p:nvPr>
        </p:nvSpPr>
        <p:spPr>
          <a:xfrm>
            <a:off x="-108126" y="-1327734"/>
            <a:ext cx="24600252" cy="16371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3" name="Image"/>
          <p:cNvSpPr>
            <a:spLocks noGrp="1"/>
          </p:cNvSpPr>
          <p:nvPr>
            <p:ph type="pic" sz="quarter" idx="14"/>
          </p:nvPr>
        </p:nvSpPr>
        <p:spPr>
          <a:xfrm>
            <a:off x="1021672" y="12669942"/>
            <a:ext cx="304801" cy="38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4" name="image legend"/>
          <p:cNvSpPr txBox="1">
            <a:spLocks noGrp="1"/>
          </p:cNvSpPr>
          <p:nvPr>
            <p:ph type="body" sz="quarter" idx="15"/>
          </p:nvPr>
        </p:nvSpPr>
        <p:spPr>
          <a:xfrm>
            <a:off x="1680812" y="12396892"/>
            <a:ext cx="10197729" cy="584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image legend</a:t>
            </a:r>
          </a:p>
        </p:txBody>
      </p:sp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gani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hyperion-organigram.jpg" descr="hyperion-organigra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8163" y="-275590"/>
            <a:ext cx="25940326" cy="1426718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We provide strategy &amp; hands-on support for your business. We make your digital transformation successful at any scale."/>
          <p:cNvSpPr txBox="1">
            <a:spLocks noGrp="1"/>
          </p:cNvSpPr>
          <p:nvPr>
            <p:ph type="body" sz="quarter" idx="13"/>
          </p:nvPr>
        </p:nvSpPr>
        <p:spPr>
          <a:xfrm>
            <a:off x="1774395" y="7622668"/>
            <a:ext cx="19050001" cy="1625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We provide strategy &amp; hands-on support for your business. We make your digital transformation successful at any scale.</a:t>
            </a:r>
          </a:p>
        </p:txBody>
      </p:sp>
      <p:sp>
        <p:nvSpPr>
          <p:cNvPr id="22" name="Strategy &amp; Consultancy"/>
          <p:cNvSpPr txBox="1">
            <a:spLocks noGrp="1"/>
          </p:cNvSpPr>
          <p:nvPr>
            <p:ph type="body" sz="quarter" idx="14"/>
          </p:nvPr>
        </p:nvSpPr>
        <p:spPr>
          <a:xfrm>
            <a:off x="1798336" y="5854349"/>
            <a:ext cx="7568020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Strategy &amp; Consultancy</a:t>
            </a:r>
          </a:p>
        </p:txBody>
      </p:sp>
      <p:sp>
        <p:nvSpPr>
          <p:cNvPr id="23" name="Services"/>
          <p:cNvSpPr txBox="1">
            <a:spLocks noGrp="1"/>
          </p:cNvSpPr>
          <p:nvPr>
            <p:ph type="body" sz="quarter" idx="15"/>
          </p:nvPr>
        </p:nvSpPr>
        <p:spPr>
          <a:xfrm>
            <a:off x="1777999" y="3858131"/>
            <a:ext cx="5527956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Services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chnologies"/>
          <p:cNvSpPr txBox="1">
            <a:spLocks noGrp="1"/>
          </p:cNvSpPr>
          <p:nvPr>
            <p:ph type="body" sz="quarter" idx="13"/>
          </p:nvPr>
        </p:nvSpPr>
        <p:spPr>
          <a:xfrm>
            <a:off x="1774395" y="7774368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Technologies</a:t>
            </a:r>
          </a:p>
        </p:txBody>
      </p:sp>
      <p:sp>
        <p:nvSpPr>
          <p:cNvPr id="42" name="Client name"/>
          <p:cNvSpPr txBox="1">
            <a:spLocks noGrp="1"/>
          </p:cNvSpPr>
          <p:nvPr>
            <p:ph type="body" sz="quarter" idx="14"/>
          </p:nvPr>
        </p:nvSpPr>
        <p:spPr>
          <a:xfrm>
            <a:off x="1798336" y="5854349"/>
            <a:ext cx="3718288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Client name</a:t>
            </a:r>
          </a:p>
        </p:txBody>
      </p:sp>
      <p:sp>
        <p:nvSpPr>
          <p:cNvPr id="43" name="Project name"/>
          <p:cNvSpPr txBox="1">
            <a:spLocks noGrp="1"/>
          </p:cNvSpPr>
          <p:nvPr>
            <p:ph type="body" sz="quarter" idx="15"/>
          </p:nvPr>
        </p:nvSpPr>
        <p:spPr>
          <a:xfrm>
            <a:off x="1778000" y="3858131"/>
            <a:ext cx="8399781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Project name</a:t>
            </a:r>
          </a:p>
        </p:txBody>
      </p:sp>
      <p:sp>
        <p:nvSpPr>
          <p:cNvPr id="44" name="Teams"/>
          <p:cNvSpPr txBox="1">
            <a:spLocks noGrp="1"/>
          </p:cNvSpPr>
          <p:nvPr>
            <p:ph type="body" sz="quarter" idx="16"/>
          </p:nvPr>
        </p:nvSpPr>
        <p:spPr>
          <a:xfrm>
            <a:off x="1774395" y="8797089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Teams</a:t>
            </a:r>
          </a:p>
        </p:txBody>
      </p:sp>
      <p:sp>
        <p:nvSpPr>
          <p:cNvPr id="45" name="Prices"/>
          <p:cNvSpPr txBox="1">
            <a:spLocks noGrp="1"/>
          </p:cNvSpPr>
          <p:nvPr>
            <p:ph type="body" sz="quarter" idx="17"/>
          </p:nvPr>
        </p:nvSpPr>
        <p:spPr>
          <a:xfrm>
            <a:off x="1774395" y="9819811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Prices</a:t>
            </a:r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v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Image"/>
          <p:cNvSpPr>
            <a:spLocks noGrp="1"/>
          </p:cNvSpPr>
          <p:nvPr>
            <p:ph type="pic" idx="13"/>
          </p:nvPr>
        </p:nvSpPr>
        <p:spPr>
          <a:xfrm>
            <a:off x="-415" y="-3108"/>
            <a:ext cx="24384830" cy="99164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4" name="26 januari 2018"/>
          <p:cNvSpPr txBox="1">
            <a:spLocks noGrp="1"/>
          </p:cNvSpPr>
          <p:nvPr>
            <p:ph type="body" sz="quarter" idx="14"/>
          </p:nvPr>
        </p:nvSpPr>
        <p:spPr>
          <a:xfrm>
            <a:off x="1776402" y="11168890"/>
            <a:ext cx="3670301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26 januari 2018</a:t>
            </a:r>
          </a:p>
        </p:txBody>
      </p:sp>
      <p:sp>
        <p:nvSpPr>
          <p:cNvPr id="55" name="Hyperion NY party"/>
          <p:cNvSpPr txBox="1">
            <a:spLocks noGrp="1"/>
          </p:cNvSpPr>
          <p:nvPr>
            <p:ph type="body" sz="quarter" idx="15"/>
          </p:nvPr>
        </p:nvSpPr>
        <p:spPr>
          <a:xfrm>
            <a:off x="1776402" y="9827432"/>
            <a:ext cx="5668957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Hyperion NY party</a:t>
            </a:r>
          </a:p>
        </p:txBody>
      </p:sp>
      <p:sp>
        <p:nvSpPr>
          <p:cNvPr id="56" name="@ HOI"/>
          <p:cNvSpPr txBox="1">
            <a:spLocks noGrp="1"/>
          </p:cNvSpPr>
          <p:nvPr>
            <p:ph type="body" sz="quarter" idx="16"/>
          </p:nvPr>
        </p:nvSpPr>
        <p:spPr>
          <a:xfrm>
            <a:off x="1776402" y="11967464"/>
            <a:ext cx="1580389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@ HOI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righ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his is a list:…"/>
          <p:cNvSpPr txBox="1">
            <a:spLocks noGrp="1"/>
          </p:cNvSpPr>
          <p:nvPr>
            <p:ph type="body" sz="quarter" idx="13"/>
          </p:nvPr>
        </p:nvSpPr>
        <p:spPr>
          <a:xfrm>
            <a:off x="1772171" y="6000897"/>
            <a:ext cx="4414521" cy="34544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spcBef>
                <a:spcPts val="0"/>
              </a:spcBef>
              <a:buSzTx/>
              <a:buNone/>
            </a:pPr>
            <a:r>
              <a:t>This is a list: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first element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second element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third element</a:t>
            </a:r>
          </a:p>
        </p:txBody>
      </p:sp>
      <p:sp>
        <p:nvSpPr>
          <p:cNvPr id="75" name="Circle"/>
          <p:cNvSpPr/>
          <p:nvPr/>
        </p:nvSpPr>
        <p:spPr>
          <a:xfrm>
            <a:off x="2040604" y="72094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" name="Circle"/>
          <p:cNvSpPr/>
          <p:nvPr/>
        </p:nvSpPr>
        <p:spPr>
          <a:xfrm>
            <a:off x="2040604" y="81619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" name="Circle"/>
          <p:cNvSpPr/>
          <p:nvPr/>
        </p:nvSpPr>
        <p:spPr>
          <a:xfrm>
            <a:off x="2040604" y="90636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8" name="Subtitle"/>
          <p:cNvSpPr txBox="1">
            <a:spLocks noGrp="1"/>
          </p:cNvSpPr>
          <p:nvPr>
            <p:ph type="body" sz="quarter" idx="14"/>
          </p:nvPr>
        </p:nvSpPr>
        <p:spPr>
          <a:xfrm>
            <a:off x="1772171" y="4279753"/>
            <a:ext cx="2689708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Subtitle</a:t>
            </a:r>
          </a:p>
        </p:txBody>
      </p:sp>
      <p:sp>
        <p:nvSpPr>
          <p:cNvPr id="79" name="Image"/>
          <p:cNvSpPr>
            <a:spLocks noGrp="1"/>
          </p:cNvSpPr>
          <p:nvPr>
            <p:ph type="pic" idx="15"/>
          </p:nvPr>
        </p:nvSpPr>
        <p:spPr>
          <a:xfrm rot="10800000">
            <a:off x="13425923" y="-1"/>
            <a:ext cx="10960130" cy="137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hyperion-BG-2.png.png" descr="hyperion-BG-2.p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leapforward.be"/>
          <p:cNvSpPr txBox="1">
            <a:spLocks noGrp="1"/>
          </p:cNvSpPr>
          <p:nvPr>
            <p:ph type="body" sz="quarter" idx="13"/>
          </p:nvPr>
        </p:nvSpPr>
        <p:spPr>
          <a:xfrm>
            <a:off x="10793323" y="9055393"/>
            <a:ext cx="2797354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 u="sng">
                <a:solidFill>
                  <a:srgbClr val="FFFFFF"/>
                </a:solidFill>
                <a:hlinkClick r:id="rId3"/>
              </a:defRPr>
            </a:lvl1pPr>
          </a:lstStyle>
          <a:p>
            <a:r>
              <a:rPr>
                <a:hlinkClick r:id="rId3"/>
              </a:rPr>
              <a:t>leapforward.be</a:t>
            </a:r>
          </a:p>
        </p:txBody>
      </p:sp>
      <p:sp>
        <p:nvSpPr>
          <p:cNvPr id="99" name="Image"/>
          <p:cNvSpPr>
            <a:spLocks noGrp="1"/>
          </p:cNvSpPr>
          <p:nvPr>
            <p:ph type="pic" sz="quarter" idx="14"/>
          </p:nvPr>
        </p:nvSpPr>
        <p:spPr>
          <a:xfrm>
            <a:off x="8813800" y="5549992"/>
            <a:ext cx="6756400" cy="10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0" name="Design innovation group"/>
          <p:cNvSpPr txBox="1">
            <a:spLocks noGrp="1"/>
          </p:cNvSpPr>
          <p:nvPr>
            <p:ph type="body" sz="quarter" idx="15"/>
          </p:nvPr>
        </p:nvSpPr>
        <p:spPr>
          <a:xfrm>
            <a:off x="9976256" y="6946899"/>
            <a:ext cx="4431488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Light"/>
                <a:ea typeface="Nudista Light"/>
                <a:cs typeface="Nudista Light"/>
                <a:sym typeface="Nudista Light"/>
              </a:defRPr>
            </a:lvl1pPr>
          </a:lstStyle>
          <a:p>
            <a:r>
              <a:t>Design innovation group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go 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>
            <a:spLocks noGrp="1"/>
          </p:cNvSpPr>
          <p:nvPr>
            <p:ph type="pic" sz="quarter" idx="13"/>
          </p:nvPr>
        </p:nvSpPr>
        <p:spPr>
          <a:xfrm>
            <a:off x="8850510" y="5800329"/>
            <a:ext cx="6682842" cy="21154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act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+32 (0)476 52 99 25"/>
          <p:cNvSpPr txBox="1">
            <a:spLocks noGrp="1"/>
          </p:cNvSpPr>
          <p:nvPr>
            <p:ph type="body" sz="quarter" idx="13"/>
          </p:nvPr>
        </p:nvSpPr>
        <p:spPr>
          <a:xfrm>
            <a:off x="12898124" y="7270262"/>
            <a:ext cx="4917441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</a:lvl1pPr>
          </a:lstStyle>
          <a:p>
            <a:r>
              <a:t>+32 (0)476 52 99 25</a:t>
            </a:r>
          </a:p>
        </p:txBody>
      </p:sp>
      <p:sp>
        <p:nvSpPr>
          <p:cNvPr id="125" name="Project manager"/>
          <p:cNvSpPr txBox="1">
            <a:spLocks noGrp="1"/>
          </p:cNvSpPr>
          <p:nvPr>
            <p:ph type="body" sz="quarter" idx="14"/>
          </p:nvPr>
        </p:nvSpPr>
        <p:spPr>
          <a:xfrm>
            <a:off x="5695823" y="7988313"/>
            <a:ext cx="6117909" cy="787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None/>
              <a:defRPr sz="4500" cap="all" spc="450"/>
            </a:lvl1pPr>
          </a:lstStyle>
          <a:p>
            <a:r>
              <a:t>Project manager</a:t>
            </a:r>
          </a:p>
        </p:txBody>
      </p:sp>
      <p:sp>
        <p:nvSpPr>
          <p:cNvPr id="126" name="Nicola Nauwynck"/>
          <p:cNvSpPr txBox="1">
            <a:spLocks noGrp="1"/>
          </p:cNvSpPr>
          <p:nvPr>
            <p:ph type="body" sz="quarter" idx="15"/>
          </p:nvPr>
        </p:nvSpPr>
        <p:spPr>
          <a:xfrm>
            <a:off x="4496302" y="4260863"/>
            <a:ext cx="7317429" cy="350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Nicola Nauwynck</a:t>
            </a:r>
          </a:p>
        </p:txBody>
      </p:sp>
      <p:sp>
        <p:nvSpPr>
          <p:cNvPr id="127" name="Veldkant 35c…"/>
          <p:cNvSpPr txBox="1">
            <a:spLocks noGrp="1"/>
          </p:cNvSpPr>
          <p:nvPr>
            <p:ph type="body" sz="quarter" idx="16"/>
          </p:nvPr>
        </p:nvSpPr>
        <p:spPr>
          <a:xfrm>
            <a:off x="12898124" y="8073376"/>
            <a:ext cx="3192273" cy="1442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SzTx/>
              <a:buNone/>
            </a:pPr>
            <a:r>
              <a:t>Veldkant 35c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SzTx/>
              <a:buNone/>
            </a:pPr>
            <a:r>
              <a:t>2550 Kontich</a:t>
            </a:r>
          </a:p>
        </p:txBody>
      </p:sp>
      <p:sp>
        <p:nvSpPr>
          <p:cNvPr id="128" name="nicola.nauwynck@hyperion.be"/>
          <p:cNvSpPr txBox="1">
            <a:spLocks noGrp="1"/>
          </p:cNvSpPr>
          <p:nvPr>
            <p:ph type="body" sz="quarter" idx="17"/>
          </p:nvPr>
        </p:nvSpPr>
        <p:spPr>
          <a:xfrm>
            <a:off x="12898125" y="6406188"/>
            <a:ext cx="6989573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hlinkClick r:id="rId2"/>
              </a:defRPr>
            </a:lvl1pPr>
          </a:lstStyle>
          <a:p>
            <a:r>
              <a:rPr>
                <a:hlinkClick r:id="rId2"/>
              </a:rPr>
              <a:t>nicola.nauwynck@hyperion.be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c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hyperion-location-card.jpg" descr="hyperion-location-car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1639" y="-63002"/>
            <a:ext cx="25167278" cy="13842004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8989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lnSpc>
                <a:spcPct val="100000"/>
              </a:lnSpc>
              <a:defRPr sz="24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5" r:id="rId5"/>
    <p:sldLayoutId id="2147483657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</p:sldLayoutIdLst>
  <p:transition spd="med"/>
  <p:txStyles>
    <p:titleStyle>
      <a:lvl1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1pPr>
      <a:lvl2pPr marL="0" marR="0" indent="2286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2pPr>
      <a:lvl3pPr marL="0" marR="0" indent="4572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3pPr>
      <a:lvl4pPr marL="0" marR="0" indent="6858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4pPr>
      <a:lvl5pPr marL="0" marR="0" indent="914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5pPr>
      <a:lvl6pPr marL="0" marR="0" indent="11430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6pPr>
      <a:lvl7pPr marL="0" marR="0" indent="13716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7pPr>
      <a:lvl8pPr marL="0" marR="0" indent="16002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8pPr>
      <a:lvl9pPr marL="0" marR="0" indent="18288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9pPr>
    </p:titleStyle>
    <p:bodyStyle>
      <a:lvl1pPr marL="48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1pPr>
      <a:lvl2pPr marL="112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2pPr>
      <a:lvl3pPr marL="175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3pPr>
      <a:lvl4pPr marL="239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4pPr>
      <a:lvl5pPr marL="302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5pPr>
      <a:lvl6pPr marL="366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6pPr>
      <a:lvl7pPr marL="429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7pPr>
      <a:lvl8pPr marL="493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8pPr>
      <a:lvl9pPr marL="556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9E23559-CC7A-4755-9692-123C2D165B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5067" y="9935350"/>
            <a:ext cx="3139386" cy="656590"/>
          </a:xfrm>
        </p:spPr>
        <p:txBody>
          <a:bodyPr/>
          <a:lstStyle/>
          <a:p>
            <a:pPr algn="l"/>
            <a:r>
              <a:rPr lang="nl-BE" sz="3600" cap="none" dirty="0">
                <a:solidFill>
                  <a:schemeClr val="bg1"/>
                </a:solidFill>
                <a:latin typeface="Sofia Pro" panose="00000500000000000000" pitchFamily="50" charset="0"/>
                <a:cs typeface="Poppins Medium" panose="00000600000000000000" pitchFamily="2" charset="0"/>
              </a:rPr>
              <a:t>Augustus 2024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DD68F1-09E7-4049-91FE-239FAA1C0E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71305" y="8130474"/>
            <a:ext cx="7628691" cy="1826141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Code retreat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F729C771-2116-4F5B-B5E2-F06FB2B01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027" y="1103948"/>
            <a:ext cx="8822906" cy="258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036655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Veldkant 35C, 2550 Kontich"/>
          <p:cNvSpPr txBox="1"/>
          <p:nvPr/>
        </p:nvSpPr>
        <p:spPr>
          <a:xfrm>
            <a:off x="14917195" y="7343390"/>
            <a:ext cx="466194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 err="1"/>
              <a:t>Veldkant</a:t>
            </a:r>
            <a:r>
              <a:rPr dirty="0"/>
              <a:t> 35C, 2550 </a:t>
            </a:r>
            <a:r>
              <a:rPr dirty="0" err="1">
                <a:latin typeface="Nudista SemiBold"/>
                <a:ea typeface="Nudista SemiBold"/>
                <a:cs typeface="Nudista SemiBold"/>
                <a:sym typeface="Nudista SemiBold"/>
              </a:rPr>
              <a:t>Kontich</a:t>
            </a:r>
            <a:endParaRPr dirty="0">
              <a:latin typeface="Nudista SemiBold"/>
              <a:ea typeface="Nudista SemiBold"/>
              <a:cs typeface="Nudista SemiBold"/>
              <a:sym typeface="Nudista SemiBold"/>
            </a:endParaRPr>
          </a:p>
        </p:txBody>
      </p:sp>
      <p:sp>
        <p:nvSpPr>
          <p:cNvPr id="752" name="@meethyperion"/>
          <p:cNvSpPr txBox="1"/>
          <p:nvPr/>
        </p:nvSpPr>
        <p:spPr>
          <a:xfrm>
            <a:off x="14917195" y="6324051"/>
            <a:ext cx="3100208" cy="789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dirty="0"/>
              <a:t>@</a:t>
            </a:r>
            <a:r>
              <a:rPr lang="en-US" dirty="0"/>
              <a:t>involved_it</a:t>
            </a:r>
            <a:endParaRPr dirty="0"/>
          </a:p>
        </p:txBody>
      </p:sp>
      <p:pic>
        <p:nvPicPr>
          <p:cNvPr id="754" name="Image" descr="Image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38243" y="5600955"/>
            <a:ext cx="620889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5" name="Image" descr="Image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10238" y="5600955"/>
            <a:ext cx="254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6" name="Image" descr="Imag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10163" y="5600955"/>
            <a:ext cx="534738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609E7DC9-D293-43AC-8FA6-1637B1CEA9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637" y="4923704"/>
            <a:ext cx="11691668" cy="342368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8422177" cy="1210588"/>
          </a:xfrm>
        </p:spPr>
        <p:txBody>
          <a:bodyPr/>
          <a:lstStyle/>
          <a:p>
            <a:r>
              <a:rPr lang="nl-BE" sz="7200" b="1" dirty="0" err="1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Before</a:t>
            </a:r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 we get </a:t>
            </a:r>
            <a:r>
              <a:rPr lang="nl-BE" sz="7200" b="1" dirty="0" err="1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started</a:t>
            </a:r>
            <a:endParaRPr lang="nl-BE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8EE62F-971C-4269-BCA1-A18C3AD18523}"/>
              </a:ext>
            </a:extLst>
          </p:cNvPr>
          <p:cNvSpPr txBox="1"/>
          <p:nvPr/>
        </p:nvSpPr>
        <p:spPr>
          <a:xfrm>
            <a:off x="1426307" y="3391174"/>
            <a:ext cx="11825459" cy="6935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err="1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Geen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 Disney themed code retreat, Sorry Genie!</a:t>
            </a:r>
            <a:endParaRPr kumimoji="0" lang="nl-BE" sz="3200" b="0" i="0" u="none" strike="noStrike" cap="none" spc="0" normalizeH="0" baseline="0" dirty="0">
              <a:ln>
                <a:noFill/>
              </a:ln>
              <a:effectLst/>
              <a:uFillTx/>
              <a:latin typeface="Sofia Pro" panose="00000500000000000000" pitchFamily="50" charset="0"/>
              <a:sym typeface="Nudista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47B65F-B8BF-4D17-A2DC-7C095C3706F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8F21DD-2BB4-4F83-B389-97B769F30C7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AE4279-79E7-4B16-9873-7F9B5BF29CA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026" name="Picture 2" descr="a cartoon character with the words excuse me below him">
            <a:extLst>
              <a:ext uri="{FF2B5EF4-FFF2-40B4-BE49-F238E27FC236}">
                <a16:creationId xmlns:a16="http://schemas.microsoft.com/office/drawing/2014/main" id="{C7729B53-F004-278F-9369-5872D07462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20351" y="3171718"/>
            <a:ext cx="7065610" cy="867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55027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8802090" cy="1826141"/>
          </a:xfrm>
        </p:spPr>
        <p:txBody>
          <a:bodyPr/>
          <a:lstStyle/>
          <a:p>
            <a:r>
              <a:rPr lang="nl-BE" b="1" dirty="0" err="1">
                <a:latin typeface="Sofia Pro" panose="00000500000000000000" pitchFamily="50" charset="0"/>
                <a:cs typeface="Poppins Bold" panose="00000800000000000000" pitchFamily="2" charset="0"/>
              </a:rPr>
              <a:t>Involved</a:t>
            </a:r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 Stock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9E23559-CC7A-4755-9692-123C2D165B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97983" y="6201410"/>
            <a:ext cx="102657" cy="656590"/>
          </a:xfrm>
        </p:spPr>
        <p:txBody>
          <a:bodyPr/>
          <a:lstStyle/>
          <a:p>
            <a:pPr algn="l"/>
            <a:endParaRPr lang="nl-BE" sz="3600" dirty="0">
              <a:latin typeface="Sofia Pro" panose="00000500000000000000" pitchFamily="50" charset="0"/>
              <a:cs typeface="Poppins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13363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1872307" cy="1210588"/>
          </a:xfrm>
        </p:spPr>
        <p:txBody>
          <a:bodyPr/>
          <a:lstStyle/>
          <a:p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Doel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8EE62F-971C-4269-BCA1-A18C3AD18523}"/>
              </a:ext>
            </a:extLst>
          </p:cNvPr>
          <p:cNvSpPr txBox="1"/>
          <p:nvPr/>
        </p:nvSpPr>
        <p:spPr>
          <a:xfrm>
            <a:off x="1426307" y="3391174"/>
            <a:ext cx="17465197" cy="6935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Zoveel mogelijk winst maken door het kopen en verkopen van aandelen op de juiste moment.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47B65F-B8BF-4D17-A2DC-7C095C3706F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8F21DD-2BB4-4F83-B389-97B769F30C7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AE4279-79E7-4B16-9873-7F9B5BF29CA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050" name="Picture 2" descr="a cat is looking at a graph that says marketmove on it">
            <a:extLst>
              <a:ext uri="{FF2B5EF4-FFF2-40B4-BE49-F238E27FC236}">
                <a16:creationId xmlns:a16="http://schemas.microsoft.com/office/drawing/2014/main" id="{2F6B4BCF-F3F1-7EE0-2002-E878AE737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1599" y="5649472"/>
            <a:ext cx="9635781" cy="5359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54402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074286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H</a:t>
            </a:r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oe?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8EE62F-971C-4269-BCA1-A18C3AD18523}"/>
              </a:ext>
            </a:extLst>
          </p:cNvPr>
          <p:cNvSpPr txBox="1"/>
          <p:nvPr/>
        </p:nvSpPr>
        <p:spPr>
          <a:xfrm>
            <a:off x="1444595" y="3391174"/>
            <a:ext cx="18593357" cy="601190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Download op de start file vanop de game pagina.</a:t>
            </a: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br>
              <a:rPr kumimoji="0" lang="nl-BE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</a:br>
            <a:r>
              <a:rPr lang="en-US" sz="3200" dirty="0" err="1">
                <a:latin typeface="Rockwell Light" panose="020F0502020204030204" pitchFamily="18" charset="0"/>
              </a:rPr>
              <a:t>NrOfTransactions</a:t>
            </a:r>
            <a:r>
              <a:rPr lang="en-US" sz="3200" dirty="0">
                <a:latin typeface="Rockwell Light" panose="020F0502020204030204" pitchFamily="18" charset="0"/>
              </a:rPr>
              <a:t>= 5; Tax= 5%; From= 1/1/2024; Until= 8/1/2024;NrOfAttempts= ;</a:t>
            </a:r>
          </a:p>
          <a:p>
            <a:r>
              <a:rPr lang="en-US" sz="3200" dirty="0">
                <a:latin typeface="Rockwell Light" panose="020F0502020204030204" pitchFamily="18" charset="0"/>
              </a:rPr>
              <a:t>FV8C,20240603,17.01</a:t>
            </a:r>
          </a:p>
          <a:p>
            <a:r>
              <a:rPr lang="en-US" sz="3200" dirty="0">
                <a:latin typeface="Rockwell Light" panose="020F0502020204030204" pitchFamily="18" charset="0"/>
              </a:rPr>
              <a:t>FV8C,20240404,16.77</a:t>
            </a:r>
          </a:p>
          <a:p>
            <a:endParaRPr lang="en-US" sz="3200" dirty="0">
              <a:latin typeface="Rockwell Light" panose="020F0502020204030204" pitchFamily="18" charset="0"/>
            </a:endParaRPr>
          </a:p>
          <a:p>
            <a:r>
              <a:rPr lang="nl-BE" sz="3200" b="1" dirty="0"/>
              <a:t>Uitleg over de notatie: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BE" sz="3200" b="1" dirty="0"/>
              <a:t>FV8C</a:t>
            </a:r>
            <a:r>
              <a:rPr lang="nl-BE" sz="3200" dirty="0"/>
              <a:t>: Symbool van het aandeel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/>
              <a:t>20240404</a:t>
            </a:r>
            <a:r>
              <a:rPr lang="nl-BE" sz="3200" b="1" dirty="0"/>
              <a:t> etc.</a:t>
            </a:r>
            <a:r>
              <a:rPr lang="nl-BE" sz="3200" dirty="0"/>
              <a:t>: Datum in het formaat JJJJMMDD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BE" sz="3200" b="1" dirty="0"/>
              <a:t>16.77</a:t>
            </a:r>
            <a:r>
              <a:rPr lang="nl-BE" sz="3200" dirty="0"/>
              <a:t>:Prijs van 1 aandeel.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47B65F-B8BF-4D17-A2DC-7C095C3706F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8F21DD-2BB4-4F83-B389-97B769F30C7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AE4279-79E7-4B16-9873-7F9B5BF29CA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1413711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074286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H</a:t>
            </a:r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oe?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8EE62F-971C-4269-BCA1-A18C3AD18523}"/>
              </a:ext>
            </a:extLst>
          </p:cNvPr>
          <p:cNvSpPr txBox="1"/>
          <p:nvPr/>
        </p:nvSpPr>
        <p:spPr>
          <a:xfrm>
            <a:off x="1444595" y="3391174"/>
            <a:ext cx="18593357" cy="83756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Maak een bestand met daarin de transacties die je in de game wilt doen zoals hieronder</a:t>
            </a:r>
            <a:br>
              <a:rPr kumimoji="0" lang="nl-BE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</a:br>
            <a:endParaRPr kumimoji="0" lang="nl-BE" sz="3200" b="0" i="0" u="none" strike="noStrike" cap="none" spc="0" normalizeH="0" baseline="0" dirty="0">
              <a:ln>
                <a:noFill/>
              </a:ln>
              <a:effectLst/>
              <a:uFillTx/>
              <a:latin typeface="Sofia Pro" panose="00000500000000000000" pitchFamily="50" charset="0"/>
              <a:sym typeface="Nudista"/>
            </a:endParaRP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Rockwell Light" panose="020F0502020204030204" pitchFamily="18" charset="0"/>
                <a:sym typeface="Nudista"/>
              </a:rPr>
              <a:t>B-FV8C-1000-20240401;</a:t>
            </a: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nl-BE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Rockwell Light" panose="020F0502020204030204" pitchFamily="18" charset="0"/>
                <a:sym typeface="Nudista"/>
              </a:rPr>
              <a:t>S-FV8C-1000-20240411;</a:t>
            </a: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 dirty="0">
              <a:ln>
                <a:noFill/>
              </a:ln>
              <a:effectLst/>
              <a:uFillTx/>
              <a:latin typeface="Rockwell Light" panose="020F0502020204030204" pitchFamily="18" charset="0"/>
              <a:sym typeface="Nudista"/>
            </a:endParaRPr>
          </a:p>
          <a:p>
            <a:r>
              <a:rPr lang="nl-BE" sz="3200" b="1" dirty="0"/>
              <a:t>Uitleg over de notatie: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BE" sz="3200" b="1" dirty="0"/>
              <a:t>B</a:t>
            </a:r>
            <a:r>
              <a:rPr lang="nl-BE" sz="3200" dirty="0"/>
              <a:t>: Aankoop (</a:t>
            </a:r>
            <a:r>
              <a:rPr lang="nl-BE" sz="3200" dirty="0" err="1"/>
              <a:t>Buy</a:t>
            </a:r>
            <a:r>
              <a:rPr lang="nl-BE" sz="32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BE" sz="3200" b="1" dirty="0"/>
              <a:t>S</a:t>
            </a:r>
            <a:r>
              <a:rPr lang="nl-BE" sz="3200" dirty="0"/>
              <a:t>: Verkoop (</a:t>
            </a:r>
            <a:r>
              <a:rPr lang="nl-BE" sz="3200" dirty="0" err="1"/>
              <a:t>Sell</a:t>
            </a:r>
            <a:r>
              <a:rPr lang="nl-BE" sz="32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BE" sz="3200" b="1" dirty="0"/>
              <a:t>FV8C</a:t>
            </a:r>
            <a:r>
              <a:rPr lang="nl-BE" sz="3200" dirty="0"/>
              <a:t>: Symbool van het aandeel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BE" sz="3200" b="1" dirty="0"/>
              <a:t>1000 / 500 / 1200</a:t>
            </a:r>
            <a:r>
              <a:rPr lang="nl-BE" sz="3200" dirty="0"/>
              <a:t>: Aantal aandelen dat je wilt kopen/verkopen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BE" sz="3200" b="1" dirty="0"/>
              <a:t>20240401 / 20240411 / etc.</a:t>
            </a:r>
            <a:r>
              <a:rPr lang="nl-BE" sz="3200" dirty="0"/>
              <a:t>: Datum in het formaat JJJJMMDD</a:t>
            </a:r>
          </a:p>
          <a:p>
            <a:pPr>
              <a:buFont typeface="Arial" panose="020B0604020202020204" pitchFamily="34" charset="0"/>
              <a:buChar char="•"/>
            </a:pPr>
            <a:endParaRPr lang="nl-BE" sz="3200" dirty="0"/>
          </a:p>
          <a:p>
            <a:r>
              <a:rPr lang="nl-BE" sz="3200" b="1" dirty="0"/>
              <a:t>IMPORTANT</a:t>
            </a:r>
            <a:r>
              <a:rPr lang="nl-BE" sz="3200" dirty="0"/>
              <a:t>: eindig elke transactie met </a:t>
            </a:r>
            <a:r>
              <a:rPr lang="nl-BE" sz="3200" b="1" dirty="0"/>
              <a:t>;</a:t>
            </a: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 dirty="0">
              <a:ln>
                <a:noFill/>
              </a:ln>
              <a:effectLst/>
              <a:uFillTx/>
              <a:latin typeface="Sofia Pro" panose="00000500000000000000" pitchFamily="50" charset="0"/>
              <a:sym typeface="Nudista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47B65F-B8BF-4D17-A2DC-7C095C3706F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8F21DD-2BB4-4F83-B389-97B769F30C7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AE4279-79E7-4B16-9873-7F9B5BF29CA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10383943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-3600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5564024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The </a:t>
            </a:r>
            <a:r>
              <a:rPr lang="nl-BE" b="1" dirty="0" err="1">
                <a:latin typeface="Sofia Pro" panose="00000500000000000000" pitchFamily="50" charset="0"/>
                <a:cs typeface="Poppins Bold" panose="00000800000000000000" pitchFamily="2" charset="0"/>
              </a:rPr>
              <a:t>rules</a:t>
            </a:r>
            <a:endParaRPr lang="nl-BE" b="1" dirty="0"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5208A-E190-0FA8-FD6E-0D90938C68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1497244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2885405" cy="1210588"/>
          </a:xfrm>
        </p:spPr>
        <p:txBody>
          <a:bodyPr/>
          <a:lstStyle/>
          <a:p>
            <a:r>
              <a:rPr lang="nl-BE" sz="7200" b="1" dirty="0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Regels!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8EE62F-971C-4269-BCA1-A18C3AD18523}"/>
              </a:ext>
            </a:extLst>
          </p:cNvPr>
          <p:cNvSpPr txBox="1"/>
          <p:nvPr/>
        </p:nvSpPr>
        <p:spPr>
          <a:xfrm>
            <a:off x="1426306" y="3391174"/>
            <a:ext cx="22146925" cy="66028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err="1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Wannee</a:t>
            </a:r>
            <a:r>
              <a:rPr lang="en-US" sz="3200" dirty="0" err="1">
                <a:latin typeface="Sofia Pro" panose="00000500000000000000" pitchFamily="50" charset="0"/>
              </a:rPr>
              <a:t>r</a:t>
            </a:r>
            <a:r>
              <a:rPr lang="en-US" sz="3200" dirty="0">
                <a:latin typeface="Sofia Pro" panose="00000500000000000000" pitchFamily="50" charset="0"/>
              </a:rPr>
              <a:t> je het </a:t>
            </a:r>
            <a:r>
              <a:rPr lang="en-US" sz="3200" dirty="0" err="1">
                <a:latin typeface="Sofia Pro" panose="00000500000000000000" pitchFamily="50" charset="0"/>
              </a:rPr>
              <a:t>bestand</a:t>
            </a:r>
            <a:r>
              <a:rPr lang="en-US" sz="3200" dirty="0">
                <a:latin typeface="Sofia Pro" panose="00000500000000000000" pitchFamily="50" charset="0"/>
              </a:rPr>
              <a:t> upload </a:t>
            </a:r>
            <a:r>
              <a:rPr lang="en-US" sz="3200" dirty="0" err="1">
                <a:latin typeface="Sofia Pro" panose="00000500000000000000" pitchFamily="50" charset="0"/>
              </a:rPr>
              <a:t>zal</a:t>
            </a:r>
            <a:r>
              <a:rPr lang="en-US" sz="3200" dirty="0">
                <a:latin typeface="Sofia Pro" panose="00000500000000000000" pitchFamily="50" charset="0"/>
              </a:rPr>
              <a:t> er </a:t>
            </a:r>
            <a:r>
              <a:rPr lang="en-US" sz="3200" dirty="0" err="1">
                <a:latin typeface="Sofia Pro" panose="00000500000000000000" pitchFamily="50" charset="0"/>
              </a:rPr>
              <a:t>een</a:t>
            </a:r>
            <a:r>
              <a:rPr lang="en-US" sz="3200" dirty="0">
                <a:latin typeface="Sofia Pro" panose="00000500000000000000" pitchFamily="50" charset="0"/>
              </a:rPr>
              <a:t> toast msg </a:t>
            </a:r>
            <a:r>
              <a:rPr lang="en-US" sz="3200" dirty="0" err="1">
                <a:latin typeface="Sofia Pro" panose="00000500000000000000" pitchFamily="50" charset="0"/>
              </a:rPr>
              <a:t>verschijnen</a:t>
            </a:r>
            <a:r>
              <a:rPr lang="en-US" sz="3200" dirty="0">
                <a:latin typeface="Sofia Pro" panose="00000500000000000000" pitchFamily="50" charset="0"/>
              </a:rPr>
              <a:t>:</a:t>
            </a:r>
            <a:br>
              <a:rPr lang="en-US" sz="3200" dirty="0">
                <a:latin typeface="Sofia Pro" panose="00000500000000000000" pitchFamily="50" charset="0"/>
              </a:rPr>
            </a:br>
            <a:r>
              <a:rPr lang="en-US" sz="3200" dirty="0">
                <a:latin typeface="Sofia Pro" panose="00000500000000000000" pitchFamily="50" charset="0"/>
              </a:rPr>
              <a:t>	</a:t>
            </a:r>
            <a:r>
              <a:rPr lang="en-US" sz="3200" b="1" dirty="0"/>
              <a:t>Groen</a:t>
            </a:r>
            <a:r>
              <a:rPr lang="en-US" sz="3200" dirty="0">
                <a:latin typeface="Sofia Pro" panose="00000500000000000000" pitchFamily="50" charset="0"/>
              </a:rPr>
              <a:t> = </a:t>
            </a:r>
            <a:r>
              <a:rPr lang="en-US" sz="3200" dirty="0" err="1">
                <a:latin typeface="Sofia Pro" panose="00000500000000000000" pitchFamily="50" charset="0"/>
              </a:rPr>
              <a:t>Geen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fouten</a:t>
            </a:r>
            <a:r>
              <a:rPr lang="en-US" sz="3200" dirty="0">
                <a:latin typeface="Sofia Pro" panose="00000500000000000000" pitchFamily="50" charset="0"/>
              </a:rPr>
              <a:t> in het </a:t>
            </a:r>
            <a:r>
              <a:rPr lang="en-US" sz="3200" dirty="0" err="1">
                <a:latin typeface="Sofia Pro" panose="00000500000000000000" pitchFamily="50" charset="0"/>
              </a:rPr>
              <a:t>bestand</a:t>
            </a:r>
            <a:endParaRPr lang="en-US" sz="3200" dirty="0">
              <a:latin typeface="Sofia Pro" panose="00000500000000000000" pitchFamily="50" charset="0"/>
            </a:endParaRP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latin typeface="Sofia Pro" panose="00000500000000000000" pitchFamily="50" charset="0"/>
              </a:rPr>
              <a:t>	</a:t>
            </a:r>
            <a:r>
              <a:rPr lang="en-US" sz="3200" b="1" dirty="0" err="1"/>
              <a:t>Geel</a:t>
            </a:r>
            <a:r>
              <a:rPr lang="en-US" sz="3200" b="1" dirty="0"/>
              <a:t> </a:t>
            </a:r>
            <a:r>
              <a:rPr lang="en-US" sz="3200" dirty="0">
                <a:latin typeface="Sofia Pro" panose="00000500000000000000" pitchFamily="50" charset="0"/>
              </a:rPr>
              <a:t>= Je </a:t>
            </a:r>
            <a:r>
              <a:rPr lang="en-US" sz="3200" dirty="0" err="1">
                <a:latin typeface="Sofia Pro" panose="00000500000000000000" pitchFamily="50" charset="0"/>
              </a:rPr>
              <a:t>probeerde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meer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te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kopen</a:t>
            </a:r>
            <a:r>
              <a:rPr lang="en-US" sz="3200" dirty="0">
                <a:latin typeface="Sofia Pro" panose="00000500000000000000" pitchFamily="50" charset="0"/>
              </a:rPr>
              <a:t>/</a:t>
            </a:r>
            <a:r>
              <a:rPr lang="en-US" sz="3200" dirty="0" err="1">
                <a:latin typeface="Sofia Pro" panose="00000500000000000000" pitchFamily="50" charset="0"/>
              </a:rPr>
              <a:t>verkopen</a:t>
            </a:r>
            <a:r>
              <a:rPr lang="en-US" sz="3200" dirty="0">
                <a:latin typeface="Sofia Pro" panose="00000500000000000000" pitchFamily="50" charset="0"/>
              </a:rPr>
              <a:t> dan </a:t>
            </a:r>
            <a:r>
              <a:rPr lang="en-US" sz="3200" dirty="0" err="1">
                <a:latin typeface="Sofia Pro" panose="00000500000000000000" pitchFamily="50" charset="0"/>
              </a:rPr>
              <a:t>mogelijk</a:t>
            </a:r>
            <a:endParaRPr lang="en-US" sz="3200" dirty="0">
              <a:latin typeface="Sofia Pro" panose="00000500000000000000" pitchFamily="50" charset="0"/>
            </a:endParaRP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latin typeface="Sofia Pro" panose="00000500000000000000" pitchFamily="50" charset="0"/>
              </a:rPr>
              <a:t>		Er </a:t>
            </a:r>
            <a:r>
              <a:rPr lang="en-US" sz="3200" dirty="0" err="1">
                <a:latin typeface="Sofia Pro" panose="00000500000000000000" pitchFamily="50" charset="0"/>
              </a:rPr>
              <a:t>zal</a:t>
            </a:r>
            <a:r>
              <a:rPr lang="en-US" sz="3200" dirty="0">
                <a:latin typeface="Sofia Pro" panose="00000500000000000000" pitchFamily="50" charset="0"/>
              </a:rPr>
              <a:t> dan </a:t>
            </a:r>
            <a:r>
              <a:rPr lang="en-US" sz="3200" dirty="0" err="1">
                <a:latin typeface="Sofia Pro" panose="00000500000000000000" pitchFamily="50" charset="0"/>
              </a:rPr>
              <a:t>een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automatische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aanpassing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gebeuren</a:t>
            </a:r>
            <a:r>
              <a:rPr lang="en-US" sz="3200" dirty="0">
                <a:latin typeface="Sofia Pro" panose="00000500000000000000" pitchFamily="50" charset="0"/>
              </a:rPr>
              <a:t>.</a:t>
            </a:r>
            <a:br>
              <a:rPr lang="en-US" sz="3200" dirty="0">
                <a:latin typeface="Sofia Pro" panose="00000500000000000000" pitchFamily="50" charset="0"/>
              </a:rPr>
            </a:br>
            <a:r>
              <a:rPr lang="en-US" sz="3200" dirty="0">
                <a:latin typeface="Sofia Pro" panose="00000500000000000000" pitchFamily="50" charset="0"/>
              </a:rPr>
              <a:t>			</a:t>
            </a:r>
            <a:r>
              <a:rPr lang="en-US" sz="3200" dirty="0" err="1">
                <a:latin typeface="Sofia Pro" panose="00000500000000000000" pitchFamily="50" charset="0"/>
              </a:rPr>
              <a:t>Bvb</a:t>
            </a:r>
            <a:r>
              <a:rPr lang="en-US" sz="3200" dirty="0">
                <a:latin typeface="Sofia Pro" panose="00000500000000000000" pitchFamily="50" charset="0"/>
              </a:rPr>
              <a:t>: je </a:t>
            </a:r>
            <a:r>
              <a:rPr lang="en-US" sz="3200" dirty="0" err="1">
                <a:latin typeface="Sofia Pro" panose="00000500000000000000" pitchFamily="50" charset="0"/>
              </a:rPr>
              <a:t>probeert</a:t>
            </a:r>
            <a:r>
              <a:rPr lang="en-US" sz="3200" dirty="0">
                <a:latin typeface="Sofia Pro" panose="00000500000000000000" pitchFamily="50" charset="0"/>
              </a:rPr>
              <a:t> 500 </a:t>
            </a:r>
            <a:r>
              <a:rPr lang="en-US" sz="3200" dirty="0" err="1">
                <a:latin typeface="Sofia Pro" panose="00000500000000000000" pitchFamily="50" charset="0"/>
              </a:rPr>
              <a:t>aandelen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te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verkopen</a:t>
            </a:r>
            <a:r>
              <a:rPr lang="en-US" sz="3200" dirty="0">
                <a:latin typeface="Sofia Pro" panose="00000500000000000000" pitchFamily="50" charset="0"/>
              </a:rPr>
              <a:t> maar je </a:t>
            </a:r>
            <a:r>
              <a:rPr lang="en-US" sz="3200" dirty="0" err="1">
                <a:latin typeface="Sofia Pro" panose="00000500000000000000" pitchFamily="50" charset="0"/>
              </a:rPr>
              <a:t>hebt</a:t>
            </a:r>
            <a:r>
              <a:rPr lang="en-US" sz="3200" dirty="0">
                <a:latin typeface="Sofia Pro" panose="00000500000000000000" pitchFamily="50" charset="0"/>
              </a:rPr>
              <a:t> er maar 200 </a:t>
            </a:r>
            <a:r>
              <a:rPr lang="en-US" sz="3200" dirty="0">
                <a:latin typeface="Sofia Pro" panose="00000500000000000000" pitchFamily="50" charset="0"/>
                <a:sym typeface="Wingdings" panose="05000000000000000000" pitchFamily="2" charset="2"/>
              </a:rPr>
              <a:t>de 200 </a:t>
            </a:r>
            <a:r>
              <a:rPr lang="en-US" sz="3200" dirty="0" err="1">
                <a:latin typeface="Sofia Pro" panose="00000500000000000000" pitchFamily="50" charset="0"/>
                <a:sym typeface="Wingdings" panose="05000000000000000000" pitchFamily="2" charset="2"/>
              </a:rPr>
              <a:t>aandelen</a:t>
            </a:r>
            <a:r>
              <a:rPr lang="en-US" sz="3200" dirty="0">
                <a:latin typeface="Sofia Pro" panose="00000500000000000000" pitchFamily="50" charset="0"/>
                <a:sym typeface="Wingdings" panose="05000000000000000000" pitchFamily="2" charset="2"/>
              </a:rPr>
              <a:t> </a:t>
            </a:r>
            <a:r>
              <a:rPr lang="en-US" sz="3200" dirty="0" err="1">
                <a:latin typeface="Sofia Pro" panose="00000500000000000000" pitchFamily="50" charset="0"/>
                <a:sym typeface="Wingdings" panose="05000000000000000000" pitchFamily="2" charset="2"/>
              </a:rPr>
              <a:t>worden</a:t>
            </a:r>
            <a:r>
              <a:rPr lang="en-US" sz="3200">
                <a:latin typeface="Sofia Pro" panose="00000500000000000000" pitchFamily="50" charset="0"/>
                <a:sym typeface="Wingdings" panose="05000000000000000000" pitchFamily="2" charset="2"/>
              </a:rPr>
              <a:t> verkocht</a:t>
            </a:r>
            <a:endParaRPr lang="en-US" sz="3200" dirty="0">
              <a:latin typeface="Sofia Pro" panose="00000500000000000000" pitchFamily="50" charset="0"/>
            </a:endParaRP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	</a:t>
            </a:r>
            <a:r>
              <a:rPr lang="en-US" sz="3200" b="1" dirty="0"/>
              <a:t>Rood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 = Er zit 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een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 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fo</a:t>
            </a:r>
            <a:r>
              <a:rPr lang="en-US" sz="3200" dirty="0" err="1">
                <a:latin typeface="Sofia Pro" panose="00000500000000000000" pitchFamily="50" charset="0"/>
              </a:rPr>
              <a:t>ut</a:t>
            </a:r>
            <a:r>
              <a:rPr lang="en-US" sz="3200" dirty="0">
                <a:latin typeface="Sofia Pro" panose="00000500000000000000" pitchFamily="50" charset="0"/>
              </a:rPr>
              <a:t> in je </a:t>
            </a:r>
            <a:r>
              <a:rPr lang="en-US" sz="3200" dirty="0" err="1">
                <a:latin typeface="Sofia Pro" panose="00000500000000000000" pitchFamily="50" charset="0"/>
              </a:rPr>
              <a:t>bestand</a:t>
            </a:r>
            <a:r>
              <a:rPr lang="en-US" sz="3200" dirty="0">
                <a:latin typeface="Sofia Pro" panose="00000500000000000000" pitchFamily="50" charset="0"/>
              </a:rPr>
              <a:t> of je deed </a:t>
            </a:r>
            <a:r>
              <a:rPr lang="en-US" sz="3200" dirty="0" err="1">
                <a:latin typeface="Sofia Pro" panose="00000500000000000000" pitchFamily="50" charset="0"/>
              </a:rPr>
              <a:t>teveel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transacties</a:t>
            </a:r>
            <a:r>
              <a:rPr lang="en-US" sz="3200" dirty="0">
                <a:latin typeface="Sofia Pro" panose="00000500000000000000" pitchFamily="50" charset="0"/>
              </a:rPr>
              <a:t> per </a:t>
            </a:r>
            <a:r>
              <a:rPr lang="en-US" sz="3200" dirty="0" err="1">
                <a:latin typeface="Sofia Pro" panose="00000500000000000000" pitchFamily="50" charset="0"/>
              </a:rPr>
              <a:t>dag</a:t>
            </a:r>
            <a:endParaRPr lang="en-US" sz="3200" dirty="0">
              <a:latin typeface="Sofia Pro" panose="00000500000000000000" pitchFamily="50" charset="0"/>
            </a:endParaRP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Als je 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n</a:t>
            </a:r>
            <a:r>
              <a:rPr lang="en-US" sz="3200" dirty="0" err="1">
                <a:latin typeface="Sofia Pro" panose="00000500000000000000" pitchFamily="50" charset="0"/>
              </a:rPr>
              <a:t>iet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vindt</a:t>
            </a:r>
            <a:r>
              <a:rPr lang="en-US" sz="3200" dirty="0">
                <a:latin typeface="Sofia Pro" panose="00000500000000000000" pitchFamily="50" charset="0"/>
              </a:rPr>
              <a:t> wat er </a:t>
            </a:r>
            <a:r>
              <a:rPr lang="en-US" sz="3200" dirty="0" err="1">
                <a:latin typeface="Sofia Pro" panose="00000500000000000000" pitchFamily="50" charset="0"/>
              </a:rPr>
              <a:t>fout</a:t>
            </a:r>
            <a:r>
              <a:rPr lang="en-US" sz="3200" dirty="0">
                <a:latin typeface="Sofia Pro" panose="00000500000000000000" pitchFamily="50" charset="0"/>
              </a:rPr>
              <a:t> is </a:t>
            </a:r>
            <a:r>
              <a:rPr lang="en-US" sz="3200" dirty="0" err="1">
                <a:latin typeface="Sofia Pro" panose="00000500000000000000" pitchFamily="50" charset="0"/>
              </a:rPr>
              <a:t>kan</a:t>
            </a:r>
            <a:r>
              <a:rPr lang="en-US" sz="3200" dirty="0">
                <a:latin typeface="Sofia Pro" panose="00000500000000000000" pitchFamily="50" charset="0"/>
              </a:rPr>
              <a:t> je steeds het </a:t>
            </a:r>
            <a:r>
              <a:rPr lang="en-US" sz="3200" dirty="0" err="1">
                <a:latin typeface="Sofia Pro" panose="00000500000000000000" pitchFamily="50" charset="0"/>
              </a:rPr>
              <a:t>bestand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doorsturen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naar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mij</a:t>
            </a:r>
            <a:r>
              <a:rPr lang="en-US" sz="3200" dirty="0">
                <a:latin typeface="Sofia Pro" panose="00000500000000000000" pitchFamily="50" charset="0"/>
              </a:rPr>
              <a:t>, dan </a:t>
            </a:r>
            <a:r>
              <a:rPr lang="en-US" sz="3200" dirty="0" err="1">
                <a:latin typeface="Sofia Pro" panose="00000500000000000000" pitchFamily="50" charset="0"/>
              </a:rPr>
              <a:t>kijk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ik</a:t>
            </a:r>
            <a:r>
              <a:rPr lang="en-US" sz="3200" dirty="0">
                <a:latin typeface="Sofia Pro" panose="00000500000000000000" pitchFamily="50" charset="0"/>
              </a:rPr>
              <a:t> het </a:t>
            </a:r>
            <a:r>
              <a:rPr lang="en-US" sz="3200" dirty="0" err="1">
                <a:latin typeface="Sofia Pro" panose="00000500000000000000" pitchFamily="50" charset="0"/>
              </a:rPr>
              <a:t>na.</a:t>
            </a:r>
            <a:endParaRPr lang="en-US" sz="3200" dirty="0">
              <a:latin typeface="Sofia Pro" panose="00000500000000000000" pitchFamily="50" charset="0"/>
            </a:endParaRP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effectLst/>
              <a:uFillTx/>
              <a:latin typeface="Sofia Pro" panose="00000500000000000000" pitchFamily="50" charset="0"/>
              <a:sym typeface="Nudista"/>
            </a:endParaRP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latin typeface="Sofia Pro" panose="00000500000000000000" pitchFamily="50" charset="0"/>
              </a:rPr>
              <a:t>Het is </a:t>
            </a:r>
            <a:r>
              <a:rPr lang="en-US" sz="3200" dirty="0" err="1">
                <a:latin typeface="Sofia Pro" panose="00000500000000000000" pitchFamily="50" charset="0"/>
              </a:rPr>
              <a:t>niet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mogelijk</a:t>
            </a:r>
            <a:r>
              <a:rPr lang="en-US" sz="3200" dirty="0">
                <a:latin typeface="Sofia Pro" panose="00000500000000000000" pitchFamily="50" charset="0"/>
              </a:rPr>
              <a:t> om </a:t>
            </a:r>
            <a:r>
              <a:rPr lang="en-US" sz="3200" dirty="0" err="1">
                <a:latin typeface="Sofia Pro" panose="00000500000000000000" pitchFamily="50" charset="0"/>
              </a:rPr>
              <a:t>aandelen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te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kopen</a:t>
            </a:r>
            <a:r>
              <a:rPr lang="en-US" sz="3200" dirty="0">
                <a:latin typeface="Sofia Pro" panose="00000500000000000000" pitchFamily="50" charset="0"/>
              </a:rPr>
              <a:t> in het weekend </a:t>
            </a:r>
            <a:r>
              <a:rPr lang="en-US" sz="3200" dirty="0" err="1">
                <a:latin typeface="Sofia Pro" panose="00000500000000000000" pitchFamily="50" charset="0"/>
              </a:rPr>
              <a:t>en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specifieke</a:t>
            </a:r>
            <a:r>
              <a:rPr lang="en-US" sz="3200" dirty="0">
                <a:latin typeface="Sofia Pro" panose="00000500000000000000" pitchFamily="50" charset="0"/>
              </a:rPr>
              <a:t> datums</a:t>
            </a: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effectLst/>
                <a:uFillTx/>
                <a:latin typeface="Sofia Pro" panose="00000500000000000000" pitchFamily="50" charset="0"/>
                <a:sym typeface="Nudista"/>
              </a:rPr>
              <a:t>	</a:t>
            </a:r>
            <a:r>
              <a:rPr lang="en-US" sz="3200" dirty="0">
                <a:latin typeface="Sofia Pro" panose="00000500000000000000" pitchFamily="50" charset="0"/>
              </a:rPr>
              <a:t>maar </a:t>
            </a:r>
            <a:r>
              <a:rPr lang="en-US" sz="3200" dirty="0" err="1">
                <a:latin typeface="Sofia Pro" panose="00000500000000000000" pitchFamily="50" charset="0"/>
              </a:rPr>
              <a:t>als</a:t>
            </a:r>
            <a:r>
              <a:rPr lang="en-US" sz="3200" dirty="0">
                <a:latin typeface="Sofia Pro" panose="00000500000000000000" pitchFamily="50" charset="0"/>
              </a:rPr>
              <a:t> je de datums </a:t>
            </a:r>
            <a:r>
              <a:rPr lang="en-US" sz="3200" dirty="0" err="1">
                <a:latin typeface="Sofia Pro" panose="00000500000000000000" pitchFamily="50" charset="0"/>
              </a:rPr>
              <a:t>gebruikt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vanuit</a:t>
            </a:r>
            <a:r>
              <a:rPr lang="en-US" sz="3200" dirty="0">
                <a:latin typeface="Sofia Pro" panose="00000500000000000000" pitchFamily="50" charset="0"/>
              </a:rPr>
              <a:t> de </a:t>
            </a:r>
            <a:r>
              <a:rPr lang="en-US" sz="3200" dirty="0" err="1">
                <a:latin typeface="Sofia Pro" panose="00000500000000000000" pitchFamily="50" charset="0"/>
              </a:rPr>
              <a:t>startfile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zal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dit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geen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probleem</a:t>
            </a:r>
            <a:r>
              <a:rPr lang="en-US" sz="3200" dirty="0">
                <a:latin typeface="Sofia Pro" panose="00000500000000000000" pitchFamily="50" charset="0"/>
              </a:rPr>
              <a:t> </a:t>
            </a:r>
            <a:r>
              <a:rPr lang="en-US" sz="3200" dirty="0" err="1">
                <a:latin typeface="Sofia Pro" panose="00000500000000000000" pitchFamily="50" charset="0"/>
              </a:rPr>
              <a:t>zijn</a:t>
            </a:r>
            <a:endParaRPr kumimoji="0" lang="en-US" sz="3200" b="0" i="0" u="none" strike="noStrike" cap="none" spc="0" normalizeH="0" baseline="0" dirty="0">
              <a:ln>
                <a:noFill/>
              </a:ln>
              <a:effectLst/>
              <a:uFillTx/>
              <a:latin typeface="Sofia Pro" panose="00000500000000000000" pitchFamily="50" charset="0"/>
              <a:sym typeface="Nudista"/>
            </a:endParaRPr>
          </a:p>
          <a:p>
            <a: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 dirty="0">
              <a:ln>
                <a:noFill/>
              </a:ln>
              <a:effectLst/>
              <a:uFillTx/>
              <a:latin typeface="Sofia Pro" panose="00000500000000000000" pitchFamily="50" charset="0"/>
              <a:sym typeface="Nudista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A47B65F-B8BF-4D17-A2DC-7C095C3706F4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88F21DD-2BB4-4F83-B389-97B769F30C70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8AE4279-79E7-4B16-9873-7F9B5BF29CA6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76024843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FC1CB-FD34-4E1D-838A-88C70F2FBE95}"/>
              </a:ext>
            </a:extLst>
          </p:cNvPr>
          <p:cNvSpPr/>
          <p:nvPr/>
        </p:nvSpPr>
        <p:spPr>
          <a:xfrm>
            <a:off x="0" y="0"/>
            <a:ext cx="24384000" cy="13788000"/>
          </a:xfrm>
          <a:prstGeom prst="rect">
            <a:avLst/>
          </a:prstGeom>
          <a:solidFill>
            <a:srgbClr val="3F3266">
              <a:alpha val="89804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11FB5-4F3D-4804-94C2-C26B94D7AD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7755" y="4301390"/>
            <a:ext cx="6575518" cy="1826141"/>
          </a:xfrm>
        </p:spPr>
        <p:txBody>
          <a:bodyPr/>
          <a:lstStyle/>
          <a:p>
            <a:r>
              <a:rPr lang="nl-BE" b="1" dirty="0">
                <a:latin typeface="Sofia Pro" panose="00000500000000000000" pitchFamily="50" charset="0"/>
                <a:cs typeface="Poppins Bold" panose="00000800000000000000" pitchFamily="2" charset="0"/>
              </a:rPr>
              <a:t>Checkout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9E23559-CC7A-4755-9692-123C2D165B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01001" y="6241864"/>
            <a:ext cx="7524496" cy="656590"/>
          </a:xfrm>
        </p:spPr>
        <p:txBody>
          <a:bodyPr/>
          <a:lstStyle/>
          <a:p>
            <a:pPr algn="l"/>
            <a:r>
              <a:rPr lang="nl-BE" sz="3600" dirty="0">
                <a:latin typeface="Sofia Pro" panose="00000500000000000000" pitchFamily="50" charset="0"/>
                <a:cs typeface="Poppins Medium" panose="00000600000000000000" pitchFamily="2" charset="0"/>
              </a:rPr>
              <a:t>Hoe voelen we ons na de workshop</a:t>
            </a:r>
          </a:p>
        </p:txBody>
      </p:sp>
    </p:spTree>
    <p:extLst>
      <p:ext uri="{BB962C8B-B14F-4D97-AF65-F5344CB8AC3E}">
        <p14:creationId xmlns:p14="http://schemas.microsoft.com/office/powerpoint/2010/main" val="3208294186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33334F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Jubilat-Regular"/>
        <a:ea typeface="Jubilat-Regular"/>
        <a:cs typeface="Jubilat-Regular"/>
      </a:majorFont>
      <a:minorFont>
        <a:latin typeface="Jubilat-Regular"/>
        <a:ea typeface="Jubilat-Regular"/>
        <a:cs typeface="Jubil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33334F"/>
            </a:solidFill>
            <a:effectLst/>
            <a:uFillTx/>
            <a:latin typeface="Nudista"/>
            <a:ea typeface="Nudista"/>
            <a:cs typeface="Nudista"/>
            <a:sym typeface="Nudist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Jubilat-Regular"/>
        <a:ea typeface="Jubilat-Regular"/>
        <a:cs typeface="Jubilat-Regular"/>
      </a:majorFont>
      <a:minorFont>
        <a:latin typeface="Jubilat-Regular"/>
        <a:ea typeface="Jubilat-Regular"/>
        <a:cs typeface="Jubil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33334F"/>
            </a:solidFill>
            <a:effectLst/>
            <a:uFillTx/>
            <a:latin typeface="Nudista"/>
            <a:ea typeface="Nudista"/>
            <a:cs typeface="Nudista"/>
            <a:sym typeface="Nudist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5257cf3-7ec8-417d-a89c-027193b1903e" xsi:nil="true"/>
    <lcf76f155ced4ddcb4097134ff3c332f xmlns="3546c39f-17ab-43d2-8bad-dd3ce5af89a7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0FB0283608AF4181611EEB03F855C5" ma:contentTypeVersion="18" ma:contentTypeDescription="Create a new document." ma:contentTypeScope="" ma:versionID="4bb0628a6f7301d9e815540410ce7cef">
  <xsd:schema xmlns:xsd="http://www.w3.org/2001/XMLSchema" xmlns:xs="http://www.w3.org/2001/XMLSchema" xmlns:p="http://schemas.microsoft.com/office/2006/metadata/properties" xmlns:ns2="3546c39f-17ab-43d2-8bad-dd3ce5af89a7" xmlns:ns3="65257cf3-7ec8-417d-a89c-027193b1903e" targetNamespace="http://schemas.microsoft.com/office/2006/metadata/properties" ma:root="true" ma:fieldsID="a2061ac2333bc7b130e64cf9987cead4" ns2:_="" ns3:_="">
    <xsd:import namespace="3546c39f-17ab-43d2-8bad-dd3ce5af89a7"/>
    <xsd:import namespace="65257cf3-7ec8-417d-a89c-027193b1903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46c39f-17ab-43d2-8bad-dd3ce5af89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d2998bec-b809-4b7b-a52a-864659d8be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257cf3-7ec8-417d-a89c-027193b1903e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aed0399e-6312-4ace-a134-c916f7cb1e69}" ma:internalName="TaxCatchAll" ma:showField="CatchAllData" ma:web="65257cf3-7ec8-417d-a89c-027193b1903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CCD32C-5819-467A-A887-1E0896A2AAFD}">
  <ds:schemaRefs>
    <ds:schemaRef ds:uri="http://schemas.microsoft.com/office/2006/metadata/properties"/>
    <ds:schemaRef ds:uri="http://schemas.microsoft.com/office/infopath/2007/PartnerControls"/>
    <ds:schemaRef ds:uri="65257cf3-7ec8-417d-a89c-027193b1903e"/>
    <ds:schemaRef ds:uri="3546c39f-17ab-43d2-8bad-dd3ce5af89a7"/>
  </ds:schemaRefs>
</ds:datastoreItem>
</file>

<file path=customXml/itemProps2.xml><?xml version="1.0" encoding="utf-8"?>
<ds:datastoreItem xmlns:ds="http://schemas.openxmlformats.org/officeDocument/2006/customXml" ds:itemID="{3E237709-17CB-4082-A734-B70147C817C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67F8C96-EEB7-4B07-9F53-B2257EF815C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46c39f-17ab-43d2-8bad-dd3ce5af89a7"/>
    <ds:schemaRef ds:uri="65257cf3-7ec8-417d-a89c-027193b190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345</Words>
  <Application>Microsoft Office PowerPoint</Application>
  <PresentationFormat>Custom</PresentationFormat>
  <Paragraphs>45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Helvetica Light</vt:lpstr>
      <vt:lpstr>Helvetica Neue</vt:lpstr>
      <vt:lpstr>Nudista</vt:lpstr>
      <vt:lpstr>Nudista Light</vt:lpstr>
      <vt:lpstr>Nudista SemiBold</vt:lpstr>
      <vt:lpstr>Rockwell Light</vt:lpstr>
      <vt:lpstr>Sofia Pro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rikvancamp</dc:creator>
  <cp:lastModifiedBy>Nick Thys</cp:lastModifiedBy>
  <cp:revision>10</cp:revision>
  <dcterms:modified xsi:type="dcterms:W3CDTF">2024-08-22T07:39:36Z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0x010100AF0FB0283608AF4181611EEB03F855C5</vt:lpwstr>
  </property>
</Properties>
</file>